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660" r:id="rId2"/>
    <p:sldId id="661" r:id="rId3"/>
    <p:sldId id="744" r:id="rId4"/>
    <p:sldId id="779" r:id="rId5"/>
    <p:sldId id="745" r:id="rId6"/>
    <p:sldId id="780" r:id="rId7"/>
    <p:sldId id="746" r:id="rId8"/>
    <p:sldId id="781" r:id="rId9"/>
    <p:sldId id="782" r:id="rId10"/>
    <p:sldId id="783" r:id="rId11"/>
    <p:sldId id="784" r:id="rId12"/>
    <p:sldId id="757" r:id="rId13"/>
    <p:sldId id="785" r:id="rId14"/>
    <p:sldId id="760" r:id="rId15"/>
    <p:sldId id="787" r:id="rId16"/>
    <p:sldId id="763" r:id="rId17"/>
    <p:sldId id="790" r:id="rId18"/>
    <p:sldId id="581" r:id="rId1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楷体" panose="02010609060101010101" pitchFamily="49" charset="-122"/>
      <p:regular r:id="rId28"/>
    </p:embeddedFont>
    <p:embeddedFont>
      <p:font typeface="黑体" panose="02010609060101010101" pitchFamily="49" charset="-122"/>
      <p:regular r:id="rId29"/>
    </p:embeddedFont>
    <p:embeddedFont>
      <p:font typeface="Impact" panose="020B0806030902050204" pitchFamily="34" charset="0"/>
      <p:regular r:id="rId3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3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FE6A32BB-6C11-412C-BC73-D81A69400A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0597720-8099-46B4-BF8F-304FA11F7A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4A43872-77DC-4987-A9E9-B5D9C7A7E0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13A52D2-A5C7-43C1-BB33-7CDAC0EB7A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3EA5D8-0C55-4A1F-9BE0-039035DC60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634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737564C-4FE5-4D8B-81BC-536E90B0EA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2582756-A631-4E2A-89FE-E443C9C8090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DD516B2A-66F1-42E9-A16C-58CD0D3A42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5572DBEE-C7FD-4703-9F6C-22ECF1DA34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BA2B751-57FD-4E94-BC64-AE4E35D0E8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A7CC486-31AE-4FD4-B926-483B327728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7A889E6-1830-46FA-866F-AAC3F3B81F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136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697632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723541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88282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4991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4084433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8050164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212121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377378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345944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49161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32662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963915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8505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320234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567506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73864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293966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896037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235718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989049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79102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02970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61710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629563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687940"/>
      </p:ext>
    </p:extLst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11554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944907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075301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4736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95302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802552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356876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>
            <a:extLst>
              <a:ext uri="{FF2B5EF4-FFF2-40B4-BE49-F238E27FC236}">
                <a16:creationId xmlns="" xmlns:a16="http://schemas.microsoft.com/office/drawing/2014/main" id="{08A4CFE0-B7CD-44C6-A137-DFD62EC7EA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8675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6">
            <a:extLst>
              <a:ext uri="{FF2B5EF4-FFF2-40B4-BE49-F238E27FC236}">
                <a16:creationId xmlns="" xmlns:a16="http://schemas.microsoft.com/office/drawing/2014/main" id="{D7732939-B7D8-4416-AD3A-83F28A1099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627687" y="69850"/>
            <a:ext cx="21383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学习描写景物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6" descr="https://timgsa.baidu.com/timg?image&amp;quality=80&amp;size=b9999_10000&amp;sec=1554695538161&amp;di=b076c2105030fc70c015f0417f6be6c4&amp;imgtype=0&amp;src=http%3A%2F%2Fb-ssl.duitang.com%2Fuploads%2Fitem%2F201707%2F09%2F20170709214908_fTVE4.png">
            <a:extLst>
              <a:ext uri="{FF2B5EF4-FFF2-40B4-BE49-F238E27FC236}">
                <a16:creationId xmlns="" xmlns:a16="http://schemas.microsoft.com/office/drawing/2014/main" id="{095105EF-58F1-4E80-A6FB-BD0BDE8B4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11113"/>
            <a:ext cx="9147175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组合 1">
            <a:extLst>
              <a:ext uri="{FF2B5EF4-FFF2-40B4-BE49-F238E27FC236}">
                <a16:creationId xmlns="" xmlns:a16="http://schemas.microsoft.com/office/drawing/2014/main" id="{2DA168DE-C549-4F2B-BB11-7438F3D3A178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9" name="圆角矩形 8">
              <a:extLst>
                <a:ext uri="{FF2B5EF4-FFF2-40B4-BE49-F238E27FC236}">
                  <a16:creationId xmlns="" xmlns:a16="http://schemas.microsoft.com/office/drawing/2014/main" id="{6E90A52B-37BF-4CB9-9F58-27CD1DA4CE07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57" name="文本框 1">
              <a:extLst>
                <a:ext uri="{FF2B5EF4-FFF2-40B4-BE49-F238E27FC236}">
                  <a16:creationId xmlns="" xmlns:a16="http://schemas.microsoft.com/office/drawing/2014/main" id="{495F039C-FB3A-425F-84EE-5318F827C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11" name="TextBox 48">
            <a:extLst>
              <a:ext uri="{FF2B5EF4-FFF2-40B4-BE49-F238E27FC236}">
                <a16:creationId xmlns="" xmlns:a16="http://schemas.microsoft.com/office/drawing/2014/main" id="{CFA22221-381A-4238-85C4-5EA84330E8D2}"/>
              </a:ext>
            </a:extLst>
          </p:cNvPr>
          <p:cNvSpPr txBox="1"/>
          <p:nvPr/>
        </p:nvSpPr>
        <p:spPr>
          <a:xfrm>
            <a:off x="1556665" y="1563638"/>
            <a:ext cx="6030671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写作  学习描写景物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>
            <a:extLst>
              <a:ext uri="{FF2B5EF4-FFF2-40B4-BE49-F238E27FC236}">
                <a16:creationId xmlns="" xmlns:a16="http://schemas.microsoft.com/office/drawing/2014/main" id="{4E5BF4CC-D52F-44FD-AF27-42DA07E4A8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13" y="755650"/>
            <a:ext cx="81311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为了使景物描写更加丰满、生动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观察某一个景物时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我们可以俯视、仰视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近观、远望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也可以写静态、动态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还可以写不同时段中的不同形态。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如《三峡》一文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俯仰结合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动静相衬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描写灵活生动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读来让人有身临其境之感。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7" name="组合 9">
            <a:extLst>
              <a:ext uri="{FF2B5EF4-FFF2-40B4-BE49-F238E27FC236}">
                <a16:creationId xmlns="" xmlns:a16="http://schemas.microsoft.com/office/drawing/2014/main" id="{E919846F-1FA0-4DFB-A75C-9176382A244F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8" name="文本框 6">
              <a:extLst>
                <a:ext uri="{FF2B5EF4-FFF2-40B4-BE49-F238E27FC236}">
                  <a16:creationId xmlns="" xmlns:a16="http://schemas.microsoft.com/office/drawing/2014/main" id="{25CA4963-DDAD-438F-91B6-212A5DCB8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26A8A780-23EE-4E0E-AEA8-38055D111C47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E1373CC4-E567-4955-8AA7-2D3F9EB51B37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99">
            <a:extLst>
              <a:ext uri="{FF2B5EF4-FFF2-40B4-BE49-F238E27FC236}">
                <a16:creationId xmlns="" xmlns:a16="http://schemas.microsoft.com/office/drawing/2014/main" id="{D432870C-1B16-4AA0-B2AB-D5C98BB16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972150"/>
            <a:ext cx="87788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写景还要注意融入情感。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相同的景物在不同人的笔下往往是不同的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而同一人笔下的同一景物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在不同的心境下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也会发生改变。描写景物时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要恰当地融入情感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使客观的景物鲜活起来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也更具有感染人心的力量。如《雨的四季》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作者用极富情感的描写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既展示了四季的雨的客观特征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又主观地赋予了它们不同的性格和内涵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使它们更有生命气息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更有感染力。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1" name="组合 9">
            <a:extLst>
              <a:ext uri="{FF2B5EF4-FFF2-40B4-BE49-F238E27FC236}">
                <a16:creationId xmlns="" xmlns:a16="http://schemas.microsoft.com/office/drawing/2014/main" id="{AACA9F5E-DB04-4AA8-906D-E56DE51E171E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292" name="文本框 6">
              <a:extLst>
                <a:ext uri="{FF2B5EF4-FFF2-40B4-BE49-F238E27FC236}">
                  <a16:creationId xmlns="" xmlns:a16="http://schemas.microsoft.com/office/drawing/2014/main" id="{4A452171-A50B-41CF-96DF-3F3A100CB1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758AE3EB-8F2D-408B-901C-4B598D93D244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8267D594-B3E2-4887-B8E8-A5FF4B6FC888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>
            <a:extLst>
              <a:ext uri="{FF2B5EF4-FFF2-40B4-BE49-F238E27FC236}">
                <a16:creationId xmlns="" xmlns:a16="http://schemas.microsoft.com/office/drawing/2014/main" id="{F595CF07-2A86-4562-A9A4-110525569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55625"/>
            <a:ext cx="6364288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Aft>
                <a:spcPts val="1200"/>
              </a:spcAft>
            </a:pP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 爱 秋 季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不经意间，在丝丝凉风和声声秋音中，我读到了你来临的讯息。你带来了硕果累累，带来了稻香阵阵，带来了色彩缤纷……你，悄悄地闯进了我们的世界。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秋雨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“沙沙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沙沙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——”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秋雨淅淅沥沥地下着。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雨点很小，并不像春雨般细如牛毛，也不像夏雨般倾盆而泻，它像断了线的珠子，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03E330A-804A-4560-B319-F0D052673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1292225"/>
            <a:ext cx="20510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①运用第二人称“你”，拉近了与秋的距离，有亲切感。</a:t>
            </a:r>
          </a:p>
        </p:txBody>
      </p:sp>
      <p:grpSp>
        <p:nvGrpSpPr>
          <p:cNvPr id="13316" name="组合 18">
            <a:extLst>
              <a:ext uri="{FF2B5EF4-FFF2-40B4-BE49-F238E27FC236}">
                <a16:creationId xmlns="" xmlns:a16="http://schemas.microsoft.com/office/drawing/2014/main" id="{567BC53D-537B-4E68-92B3-FF884F01B6D0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319" name="文本框 6">
              <a:extLst>
                <a:ext uri="{FF2B5EF4-FFF2-40B4-BE49-F238E27FC236}">
                  <a16:creationId xmlns="" xmlns:a16="http://schemas.microsoft.com/office/drawing/2014/main" id="{2C8657E4-3EA6-4552-9055-8EAA03E8C6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="" xmlns:a16="http://schemas.microsoft.com/office/drawing/2014/main" id="{076E175C-D3B4-4D28-A01B-7C48F31090A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8E6FD28D-838A-46C7-9A38-5AEB0061B4E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3317" name="矩形 7">
            <a:extLst>
              <a:ext uri="{FF2B5EF4-FFF2-40B4-BE49-F238E27FC236}">
                <a16:creationId xmlns="" xmlns:a16="http://schemas.microsoft.com/office/drawing/2014/main" id="{9B3FC829-F8BE-41A4-8574-D874037EE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5048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6B49C6A-96E5-48DD-BAEA-E322253224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8">
            <a:extLst>
              <a:ext uri="{FF2B5EF4-FFF2-40B4-BE49-F238E27FC236}">
                <a16:creationId xmlns="" xmlns:a16="http://schemas.microsoft.com/office/drawing/2014/main" id="{84550962-F393-4BF0-9933-70CFD015130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342" name="文本框 6">
              <a:extLst>
                <a:ext uri="{FF2B5EF4-FFF2-40B4-BE49-F238E27FC236}">
                  <a16:creationId xmlns="" xmlns:a16="http://schemas.microsoft.com/office/drawing/2014/main" id="{96B8A44B-3D97-48BF-BC09-DA419099B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C3ED33D0-C026-4169-8686-759340F598D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8B39CF9E-FB38-42A6-AE94-16CBD168D7B5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TextBox 1">
            <a:extLst>
              <a:ext uri="{FF2B5EF4-FFF2-40B4-BE49-F238E27FC236}">
                <a16:creationId xmlns="" xmlns:a16="http://schemas.microsoft.com/office/drawing/2014/main" id="{7D538941-A3DE-4EDF-B538-5532575D4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55625"/>
            <a:ext cx="6364288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被秋姑娘均匀地洒落到人间。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雨点落在水塘里，一点一个酒窝；雨点洒在花瓣上，一滴一个笑靥；雨点打在窗户上，一阵一串细语；雨点滴在石板上，一次一朵水花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eaLnBrk="1" hangingPunct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秋雨无声无息，滋润了大地，给人们送来了丝丝凉意，送来了清新的空气。雨水融合着秋的气息，秋的收获，秋的成熟，秋的凉爽，秋的美好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秋雨，编织着丰收的喜悦！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43880A4B-6E17-41F4-B006-1BD12F0C22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04038" y="700088"/>
            <a:ext cx="7937" cy="4032250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62A3E6A-0928-4846-9B6B-F1B4C2891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1292225"/>
            <a:ext cx="205105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②排比、拟人修辞手法的运用，使雨的可爱、娇羞、美丽展露无遗。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0C6857F-0CE1-4D08-9877-CE512D87F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549275"/>
            <a:ext cx="862330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秋色</a:t>
            </a:r>
          </a:p>
          <a:p>
            <a:pPr eaLnBrk="1" hangingPunct="1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你是最棒的画者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以轻风为笔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以大地为纸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渲染着山川、田野、果园、花草……</a:t>
            </a:r>
          </a:p>
          <a:p>
            <a:pPr eaLnBrk="1" hangingPunct="1"/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秋是金色的。在秋日的照耀下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金灿灿的稻谷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丰满结实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橙黄诱人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秋风下的田野里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不时翻起滚滚金色的麦浪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农家院子里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金色的菊花竞相开放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一朵朵、一簇簇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宛如节日里喜庆的焰火。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秋是紫色的。紫色的甘蔗林不时发出“沙沙”的声响，一棵棵甘蔗正拼命生长，似乎想把秋景看个够；葡萄园里的葡萄，一串串层层叠叠，一颗颗紫得发亮，晶莹剔透。</a:t>
            </a:r>
          </a:p>
        </p:txBody>
      </p:sp>
      <p:grpSp>
        <p:nvGrpSpPr>
          <p:cNvPr id="15363" name="组合 18">
            <a:extLst>
              <a:ext uri="{FF2B5EF4-FFF2-40B4-BE49-F238E27FC236}">
                <a16:creationId xmlns="" xmlns:a16="http://schemas.microsoft.com/office/drawing/2014/main" id="{A40EDD32-64D2-4E62-AB8D-02AD1829AF1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364" name="文本框 6">
              <a:extLst>
                <a:ext uri="{FF2B5EF4-FFF2-40B4-BE49-F238E27FC236}">
                  <a16:creationId xmlns="" xmlns:a16="http://schemas.microsoft.com/office/drawing/2014/main" id="{F5FB2D22-8042-4BC3-95AA-6F3EF32E83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62AF7090-157E-47F5-8FE8-C4859731FF6A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EE319DA6-38C2-4906-8AAF-9D48426A57F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8">
            <a:extLst>
              <a:ext uri="{FF2B5EF4-FFF2-40B4-BE49-F238E27FC236}">
                <a16:creationId xmlns="" xmlns:a16="http://schemas.microsoft.com/office/drawing/2014/main" id="{6737DEEA-A335-4E89-83B4-FF41FD45786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6388" name="文本框 6">
              <a:extLst>
                <a:ext uri="{FF2B5EF4-FFF2-40B4-BE49-F238E27FC236}">
                  <a16:creationId xmlns="" xmlns:a16="http://schemas.microsoft.com/office/drawing/2014/main" id="{2B72A8B6-7D9E-4458-B9B0-8BB491DAE0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C96F546C-4CE1-42E7-8BDA-207F298379C6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4284E5D3-A680-4B5B-B723-F7548F400901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CF16690-FBC0-4AED-9804-7D19EFE07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549275"/>
            <a:ext cx="862330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秋是红色的。枫叶在秋风中涨红了脸，多像一个个含羞的少女，挥舞着一个个红色的铃铛，伴着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秋之韵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的舞曲，在秋风里尽情舞蹈，犹如一团团燃烧的火焰。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秋，一个五彩缤纷、色彩绚丽的季节。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秋声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漫步田野，秋景醉人；静听四方，秋声悦耳。</a:t>
            </a:r>
          </a:p>
          <a:p>
            <a:pPr eaLnBrk="1" hangingPunct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耳畔，轻风丝丝；田间，蛙声阵阵；农舍里，农民们高声谈论着一年的大好收成；田埂边，孩童们凑在一块儿烤毛豆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 eaLnBrk="1" hangingPunct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秋声，述说着迷人的秋景和丰收的喜悦。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>
            <a:extLst>
              <a:ext uri="{FF2B5EF4-FFF2-40B4-BE49-F238E27FC236}">
                <a16:creationId xmlns="" xmlns:a16="http://schemas.microsoft.com/office/drawing/2014/main" id="{A840B1D9-BC1E-488C-BB6E-AB4043FEF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8" y="750888"/>
            <a:ext cx="8137525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本文是一篇优美的写景散文。作者以秋雨、秋色、秋声为小标题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向读者讲述了一个多情多彩的秋的故事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将秋之韵味尽现于读者眼前。结构布局上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除小标题的使用外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本文的语言也十分优美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，使人读来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赏心悦目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17411" name="组合 18">
            <a:extLst>
              <a:ext uri="{FF2B5EF4-FFF2-40B4-BE49-F238E27FC236}">
                <a16:creationId xmlns="" xmlns:a16="http://schemas.microsoft.com/office/drawing/2014/main" id="{8F952302-17F6-44A0-9F56-91D76E9D0C20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7412" name="文本框 6">
              <a:extLst>
                <a:ext uri="{FF2B5EF4-FFF2-40B4-BE49-F238E27FC236}">
                  <a16:creationId xmlns="" xmlns:a16="http://schemas.microsoft.com/office/drawing/2014/main" id="{1C794002-F703-4C79-92FF-BCC31A5A0C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F604FACE-E9CC-41E8-997A-75E1AC2146E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843659F9-087B-44D2-9F51-8ED73CB50FB0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60C3C4C6-435C-4A71-B0CD-4069B0E8D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760413"/>
            <a:ext cx="8178800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zh-CN" altLang="zh-CN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大千世界，绚丽多彩。为田野着色，大地呈现生机勃勃的景致；为生活着色，人间充满暖意盈怀的真情；为梦想着色，人生拥有执着不懈的追求；为心灵着色，我们收获受用无穷的真知……</a:t>
            </a:r>
          </a:p>
          <a:p>
            <a:pPr eaLnBrk="1" hangingPunct="1"/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  </a:t>
            </a:r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</a:rPr>
              <a:t>请以《为</a:t>
            </a:r>
            <a:r>
              <a:rPr lang="zh-CN" altLang="zh-CN" sz="2800" b="1" u="sng" noProof="1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</a:rPr>
              <a:t>着色》为题目，写一篇文章。 </a:t>
            </a:r>
          </a:p>
          <a:p>
            <a:pPr eaLnBrk="1" hangingPunct="1"/>
            <a:r>
              <a:rPr lang="zh-CN" altLang="zh-CN" sz="2800" b="1" noProof="1">
                <a:solidFill>
                  <a:srgbClr val="000000"/>
                </a:solidFill>
                <a:latin typeface="宋体" panose="02010600030101010101" pitchFamily="2" charset="-122"/>
              </a:rPr>
              <a:t>    要求：①请将题目补充完整；②除诗歌外，文体不限，可以记叙经历、抒发感情、发表见解等；③字迹工整，书写规范，字数</a:t>
            </a:r>
            <a:r>
              <a:rPr lang="zh-CN" altLang="zh-CN" sz="2800" b="1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为</a:t>
            </a:r>
            <a:r>
              <a:rPr lang="en-US" altLang="zh-CN" sz="2800" b="1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500</a:t>
            </a:r>
            <a:r>
              <a:rPr lang="zh-CN" altLang="en-US" sz="2800" b="1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  <p:grpSp>
        <p:nvGrpSpPr>
          <p:cNvPr id="18435" name="组合 18">
            <a:extLst>
              <a:ext uri="{FF2B5EF4-FFF2-40B4-BE49-F238E27FC236}">
                <a16:creationId xmlns="" xmlns:a16="http://schemas.microsoft.com/office/drawing/2014/main" id="{FC418848-7A71-46FF-B142-7700B7C93A15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3"/>
          </a:xfrm>
        </p:grpSpPr>
        <p:sp>
          <p:nvSpPr>
            <p:cNvPr id="18436" name="文本框 6">
              <a:extLst>
                <a:ext uri="{FF2B5EF4-FFF2-40B4-BE49-F238E27FC236}">
                  <a16:creationId xmlns="" xmlns:a16="http://schemas.microsoft.com/office/drawing/2014/main" id="{2097D296-31A8-40F4-BB58-390BD3C6EB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1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21B3AB96-81AD-41DF-A0BC-F506D8D049A2}"/>
                </a:ext>
              </a:extLst>
            </p:cNvPr>
            <p:cNvCxnSpPr/>
            <p:nvPr/>
          </p:nvCxnSpPr>
          <p:spPr>
            <a:xfrm>
              <a:off x="70" y="700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4E3724B2-FEFF-4574-AB10-3D78FCA0CC6D}"/>
                </a:ext>
              </a:extLst>
            </p:cNvPr>
            <p:cNvSpPr/>
            <p:nvPr/>
          </p:nvSpPr>
          <p:spPr>
            <a:xfrm>
              <a:off x="125" y="149"/>
              <a:ext cx="552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>
            <a:extLst>
              <a:ext uri="{FF2B5EF4-FFF2-40B4-BE49-F238E27FC236}">
                <a16:creationId xmlns="" xmlns:a16="http://schemas.microsoft.com/office/drawing/2014/main" id="{7646694D-8E3A-4840-B815-AAE9EBCDA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="" xmlns:a16="http://schemas.microsoft.com/office/drawing/2014/main" id="{B80E3DBB-3196-4B15-9CBB-0A784555E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842963"/>
            <a:ext cx="7924800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1.明确什么是景物描写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在阅读的基础上学会描写景物。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2.明确叙述与描写的区别。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3.学习如何在写作中进行景物描写。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5" name="组合 11">
            <a:extLst>
              <a:ext uri="{FF2B5EF4-FFF2-40B4-BE49-F238E27FC236}">
                <a16:creationId xmlns="" xmlns:a16="http://schemas.microsoft.com/office/drawing/2014/main" id="{BC2AD9B0-66B5-41C1-A264-E22F35811BD8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>
              <a:extLst>
                <a:ext uri="{FF2B5EF4-FFF2-40B4-BE49-F238E27FC236}">
                  <a16:creationId xmlns="" xmlns:a16="http://schemas.microsoft.com/office/drawing/2014/main" id="{CFD5B069-948B-4AE6-A747-DCAF86FED7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BAC2F7F2-D179-469C-9D68-F1743A5103B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E613AC5F-11A3-4FB6-B776-2A3EDFCDF1C4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>
            <a:extLst>
              <a:ext uri="{FF2B5EF4-FFF2-40B4-BE49-F238E27FC236}">
                <a16:creationId xmlns="" xmlns:a16="http://schemas.microsoft.com/office/drawing/2014/main" id="{9E0DCB58-78D7-4F24-A40F-743B60251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1203325"/>
            <a:ext cx="7804150" cy="2332038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一、对同学们来说，最熟悉的地方莫过于校园了。想一想，你所在的校园有什么风景？校园里的风景有什么独特之处？围绕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“校园一景”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写一个片段。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字以内。</a:t>
            </a:r>
          </a:p>
        </p:txBody>
      </p:sp>
      <p:grpSp>
        <p:nvGrpSpPr>
          <p:cNvPr id="4099" name="组合 8">
            <a:extLst>
              <a:ext uri="{FF2B5EF4-FFF2-40B4-BE49-F238E27FC236}">
                <a16:creationId xmlns="" xmlns:a16="http://schemas.microsoft.com/office/drawing/2014/main" id="{26118EA6-CBD8-4012-B8AA-F1E8795C423A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100" name="文本框 6">
              <a:extLst>
                <a:ext uri="{FF2B5EF4-FFF2-40B4-BE49-F238E27FC236}">
                  <a16:creationId xmlns="" xmlns:a16="http://schemas.microsoft.com/office/drawing/2014/main" id="{56E26F21-06F4-4199-9E5F-30DA819305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2" name="直线连接符 9">
              <a:extLst>
                <a:ext uri="{FF2B5EF4-FFF2-40B4-BE49-F238E27FC236}">
                  <a16:creationId xmlns="" xmlns:a16="http://schemas.microsoft.com/office/drawing/2014/main" id="{9FBDD881-7D27-4692-AA3D-93CDD9D06113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>
              <a:extLst>
                <a:ext uri="{FF2B5EF4-FFF2-40B4-BE49-F238E27FC236}">
                  <a16:creationId xmlns="" xmlns:a16="http://schemas.microsoft.com/office/drawing/2014/main" id="{03DBE608-2BEE-48DD-8E3E-08E7F61EF3A2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文本框 99">
            <a:extLst>
              <a:ext uri="{FF2B5EF4-FFF2-40B4-BE49-F238E27FC236}">
                <a16:creationId xmlns="" xmlns:a16="http://schemas.microsoft.com/office/drawing/2014/main" id="{0E13D46B-8A30-4C18-BD11-6F1D8B5A7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958" y="1015301"/>
            <a:ext cx="84295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“校园一景”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意味着不能面面俱到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而是要选取校园的一个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局部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进行细致具体的描写。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除了描写景物外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还可以写一写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师生在其中的活动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展现出校园景色的特点。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写作时可按一定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例如由远及近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由高到低等。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3" name="组合 8">
            <a:extLst>
              <a:ext uri="{FF2B5EF4-FFF2-40B4-BE49-F238E27FC236}">
                <a16:creationId xmlns="" xmlns:a16="http://schemas.microsoft.com/office/drawing/2014/main" id="{F81A4F37-9630-4697-83FB-079B6812A2CF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24" name="文本框 6">
              <a:extLst>
                <a:ext uri="{FF2B5EF4-FFF2-40B4-BE49-F238E27FC236}">
                  <a16:creationId xmlns="" xmlns:a16="http://schemas.microsoft.com/office/drawing/2014/main" id="{C4B69799-8035-4645-8548-D87A9A5CB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4" name="直线连接符 9">
              <a:extLst>
                <a:ext uri="{FF2B5EF4-FFF2-40B4-BE49-F238E27FC236}">
                  <a16:creationId xmlns="" xmlns:a16="http://schemas.microsoft.com/office/drawing/2014/main" id="{FCE0BB04-374E-4B63-95D4-E0E24462433D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>
              <a:extLst>
                <a:ext uri="{FF2B5EF4-FFF2-40B4-BE49-F238E27FC236}">
                  <a16:creationId xmlns="" xmlns:a16="http://schemas.microsoft.com/office/drawing/2014/main" id="{78B8650C-42A8-47C3-B3A5-1288B369A72A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="" xmlns:a16="http://schemas.microsoft.com/office/drawing/2014/main" id="{E4FCA5E4-CE19-4D6E-8032-2CFDA057C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" y="1131888"/>
            <a:ext cx="7705725" cy="2332037"/>
          </a:xfrm>
          <a:prstGeom prst="rect">
            <a:avLst/>
          </a:prstGeom>
          <a:solidFill>
            <a:srgbClr val="FFFFFF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二、你留意过自家窗外的景物吗？或许是车水马龙的道路，或许是花木茂盛的园圃，或许是小伙伴们玩耍的场地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为题，写一篇作文。不少于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grpSp>
        <p:nvGrpSpPr>
          <p:cNvPr id="6147" name="组合 8">
            <a:extLst>
              <a:ext uri="{FF2B5EF4-FFF2-40B4-BE49-F238E27FC236}">
                <a16:creationId xmlns="" xmlns:a16="http://schemas.microsoft.com/office/drawing/2014/main" id="{99B13B6F-B605-49D7-ABFC-C560513E6E00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8" name="文本框 6">
              <a:extLst>
                <a:ext uri="{FF2B5EF4-FFF2-40B4-BE49-F238E27FC236}">
                  <a16:creationId xmlns="" xmlns:a16="http://schemas.microsoft.com/office/drawing/2014/main" id="{C83909B1-AB59-41D9-A04E-9C2BD3B73C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575D069C-7087-45F6-9D6A-3A0FD6CBD5F5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6B252CBC-8613-4F25-9C7E-0DA455B7189D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99">
            <a:extLst>
              <a:ext uri="{FF2B5EF4-FFF2-40B4-BE49-F238E27FC236}">
                <a16:creationId xmlns="" xmlns:a16="http://schemas.microsoft.com/office/drawing/2014/main" id="{EFEAEAAD-51EA-4C1A-AD7A-493B20EBB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566738"/>
            <a:ext cx="854392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注意描写范围的选择。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可以将窗户当作一个“画框”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只描写“画框”内的风景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也可以将视野扩大至窗外能看到的所有景物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可以选取窗外景物的一个局部进行细致描绘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也可以整体勾勒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把握全局。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可以根据窗口所处的高度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选取一个主要的观察视角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再辅以其他角度灵活描写。还要注意调动多种感官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使景物描写更加生动。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可以围绕窗外景色最主要的特点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给景物描写定一个基调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如美丽、欢乐、忙碌等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描写时注意融入自己的情感。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8">
            <a:extLst>
              <a:ext uri="{FF2B5EF4-FFF2-40B4-BE49-F238E27FC236}">
                <a16:creationId xmlns="" xmlns:a16="http://schemas.microsoft.com/office/drawing/2014/main" id="{CDF9F315-5E55-4737-9162-A2EA89E4D204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172" name="文本框 6">
              <a:extLst>
                <a:ext uri="{FF2B5EF4-FFF2-40B4-BE49-F238E27FC236}">
                  <a16:creationId xmlns="" xmlns:a16="http://schemas.microsoft.com/office/drawing/2014/main" id="{F5CA559E-00C8-416E-8196-926999724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A652CA7B-86F8-4D2B-AF1C-96122215030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D1F059AA-C290-4067-9645-A1C1C16AAC55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6BACF45-3DAC-4428-98D6-34C27A05F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8" y="1131888"/>
            <a:ext cx="7705725" cy="2333625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三、“春有百花秋有月，夏有凉风冬有雪。”一年四季，每个季节都有独特的景致。选择你喜欢的一个季节，以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为题，写一篇作文。不少于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</a:p>
        </p:txBody>
      </p:sp>
      <p:grpSp>
        <p:nvGrpSpPr>
          <p:cNvPr id="8195" name="组合 8">
            <a:extLst>
              <a:ext uri="{FF2B5EF4-FFF2-40B4-BE49-F238E27FC236}">
                <a16:creationId xmlns="" xmlns:a16="http://schemas.microsoft.com/office/drawing/2014/main" id="{5190BBB6-879C-42FC-9DEC-6627AB369138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8196" name="文本框 6">
              <a:extLst>
                <a:ext uri="{FF2B5EF4-FFF2-40B4-BE49-F238E27FC236}">
                  <a16:creationId xmlns="" xmlns:a16="http://schemas.microsoft.com/office/drawing/2014/main" id="{835F8B99-3511-4AF5-AC61-FD79BE392B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4CBF17C7-B3C7-468B-8374-00E403E7A3E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36DEC076-F6BD-4F27-AF63-7C661EB5202E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99">
            <a:extLst>
              <a:ext uri="{FF2B5EF4-FFF2-40B4-BE49-F238E27FC236}">
                <a16:creationId xmlns="" xmlns:a16="http://schemas.microsoft.com/office/drawing/2014/main" id="{60693B2E-14F6-4AB7-BF65-8D73F2141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727075"/>
            <a:ext cx="8096250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要抓住所选季节的特点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尤其是鲜明的景色特点进行描写。比如春天百花盛开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夏天暴雨倾盆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秋天枫叶似火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冬天雪花纷飞等。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除了写某一季节独有的景致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某个景物在某一季节的特点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要把“我”对所选季节的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喜爱之情渗透在字里行间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做到寓情于景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情景交融。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8">
            <a:extLst>
              <a:ext uri="{FF2B5EF4-FFF2-40B4-BE49-F238E27FC236}">
                <a16:creationId xmlns="" xmlns:a16="http://schemas.microsoft.com/office/drawing/2014/main" id="{1C0A1329-67C7-4AE0-BC87-89E06B60A712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9220" name="文本框 6">
              <a:extLst>
                <a:ext uri="{FF2B5EF4-FFF2-40B4-BE49-F238E27FC236}">
                  <a16:creationId xmlns="" xmlns:a16="http://schemas.microsoft.com/office/drawing/2014/main" id="{6D49F6ED-E351-4B01-A102-368641F9E5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9F767938-FB92-47E6-87DA-BE0AC43844A0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6A7EAA49-4B4D-4FB1-B891-FD3B1BDF051A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>
            <a:extLst>
              <a:ext uri="{FF2B5EF4-FFF2-40B4-BE49-F238E27FC236}">
                <a16:creationId xmlns="" xmlns:a16="http://schemas.microsoft.com/office/drawing/2014/main" id="{C25F285C-A1E1-41DD-9CD8-EDCAE06EC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" y="795719"/>
            <a:ext cx="805497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描写景物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首先要抓住景物的特征。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特征常常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表现在形状、色彩、声音等方面。描写景物的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特征既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可以描述人的视觉感受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也可以描述人的听觉、嗅觉、触觉等多种感受。如《紫藤萝瀑布》对花的描写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除了光彩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还有淡淡的芳香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香气似乎也是浅紫色的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梦幻一般轻轻地笼罩着我</a:t>
            </a:r>
            <a:r>
              <a:rPr lang="zh-CN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色彩写到气味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又赋予气味以色彩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将视觉和嗅觉互通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传神地描绘出紫藤萝花的美丽和繁盛。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9">
            <a:extLst>
              <a:ext uri="{FF2B5EF4-FFF2-40B4-BE49-F238E27FC236}">
                <a16:creationId xmlns="" xmlns:a16="http://schemas.microsoft.com/office/drawing/2014/main" id="{90145C84-3F53-4545-9521-FCA3C808607B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244" name="文本框 6">
              <a:extLst>
                <a:ext uri="{FF2B5EF4-FFF2-40B4-BE49-F238E27FC236}">
                  <a16:creationId xmlns="" xmlns:a16="http://schemas.microsoft.com/office/drawing/2014/main" id="{1605CA3C-779A-420C-828E-540D0F38E9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5CD7B475-D144-4EC4-8683-790C4604D23B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883AF533-575B-4580-80BC-2CD947B937A9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9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02B3C5"/>
    </a:accent1>
    <a:accent2>
      <a:srgbClr val="F07474"/>
    </a:accent2>
    <a:accent3>
      <a:srgbClr val="FFBF53"/>
    </a:accent3>
    <a:accent4>
      <a:srgbClr val="673B77"/>
    </a:accent4>
    <a:accent5>
      <a:srgbClr val="00B9FA"/>
    </a:accent5>
    <a:accent6>
      <a:srgbClr val="BECE37"/>
    </a:accent6>
    <a:hlink>
      <a:srgbClr val="B381D9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2152</Words>
  <Application>Microsoft Office PowerPoint</Application>
  <PresentationFormat>全屏显示(16:9)</PresentationFormat>
  <Paragraphs>67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534</cp:revision>
  <dcterms:created xsi:type="dcterms:W3CDTF">2018-11-06T06:39:21Z</dcterms:created>
  <dcterms:modified xsi:type="dcterms:W3CDTF">2020-03-27T07:13:44Z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